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>
        <p:scale>
          <a:sx n="97" d="100"/>
          <a:sy n="97" d="100"/>
        </p:scale>
        <p:origin x="116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irias@interlegal.com.sv" TargetMode="External"/><Relationship Id="rId3" Type="http://schemas.openxmlformats.org/officeDocument/2006/relationships/hyperlink" Target="mailto:namaya@interlegal.com.s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s-ES_tradnl" dirty="0" smtClean="0"/>
              <a:t>												educación legal continua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CuadroTexto 3"/>
          <p:cNvSpPr txBox="1"/>
          <p:nvPr/>
        </p:nvSpPr>
        <p:spPr>
          <a:xfrm>
            <a:off x="7519736" y="5847346"/>
            <a:ext cx="4487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bg1"/>
                </a:solidFill>
              </a:rPr>
              <a:t>CAPACIDAD/ HONESTIDAD,/LEALTAD</a:t>
            </a:r>
            <a:endParaRPr lang="es-ES_tradnl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1" y="932437"/>
            <a:ext cx="22860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0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smtClean="0"/>
              <a:t>EDUCACION LEGAL CONTINUA</a:t>
            </a:r>
            <a:br>
              <a:rPr lang="es-ES_tradnl" dirty="0" smtClean="0"/>
            </a:br>
            <a:r>
              <a:rPr lang="es-ES_tradnl" dirty="0" smtClean="0"/>
              <a:t>CONTRATACION  ADMINISTRATIVA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1345" y="1858460"/>
            <a:ext cx="11029615" cy="48213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_tradnl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_tradnl" sz="2400" dirty="0" smtClean="0">
                <a:solidFill>
                  <a:schemeClr val="accent2">
                    <a:lumMod val="50000"/>
                  </a:schemeClr>
                </a:solidFill>
              </a:rPr>
              <a:t>Como </a:t>
            </a:r>
            <a:r>
              <a:rPr lang="es-ES_tradnl" sz="2400" dirty="0">
                <a:solidFill>
                  <a:schemeClr val="accent2">
                    <a:lumMod val="50000"/>
                  </a:schemeClr>
                </a:solidFill>
              </a:rPr>
              <a:t>parte de nuestra responsabilidad profesional, ofrecemos capacitación legal continua, en temas referentes a </a:t>
            </a:r>
            <a:r>
              <a:rPr lang="es-ES_tradnl" sz="2400" dirty="0" smtClean="0">
                <a:solidFill>
                  <a:schemeClr val="accent2">
                    <a:lumMod val="50000"/>
                  </a:schemeClr>
                </a:solidFill>
              </a:rPr>
              <a:t>CONTRATACIÓN PÚBLICA. Nuestra </a:t>
            </a:r>
            <a:r>
              <a:rPr lang="es-ES_tradnl" sz="2400" dirty="0">
                <a:solidFill>
                  <a:schemeClr val="accent2">
                    <a:lumMod val="50000"/>
                  </a:schemeClr>
                </a:solidFill>
              </a:rPr>
              <a:t>metodología teórica-practica del alcance de la normativa y regulaciones de Contratación Pública con una aplicación Directa de la Ley de Adquisiciones y Contrataciones de la Administración </a:t>
            </a:r>
            <a:r>
              <a:rPr lang="es-ES_tradnl" sz="2400" dirty="0" smtClean="0">
                <a:solidFill>
                  <a:schemeClr val="accent2">
                    <a:lumMod val="50000"/>
                  </a:schemeClr>
                </a:solidFill>
              </a:rPr>
              <a:t>Pública.</a:t>
            </a:r>
            <a:r>
              <a:rPr lang="es-ES_tradnl" sz="2400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0" indent="0" algn="just">
              <a:buNone/>
            </a:pPr>
            <a:endParaRPr lang="es-ES_tradnl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68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err="1" smtClean="0"/>
              <a:t>Caracteristicas</a:t>
            </a:r>
            <a:r>
              <a:rPr lang="es-ES_tradnl" dirty="0" smtClean="0"/>
              <a:t> del programa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2180496"/>
            <a:ext cx="11306008" cy="401576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_tradnl" sz="24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PERSONAS A LAS QUE SE DIRIGE EL PROGRAMA</a:t>
            </a:r>
          </a:p>
          <a:p>
            <a:pPr marL="0" indent="0" algn="just">
              <a:buNone/>
            </a:pPr>
            <a:r>
              <a:rPr lang="es-ES_tradnl" sz="24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El programa está dirigido a compradores del Estado, administradores de contrato, Supervisores, Jefes de compras,  con un enfoque teórico práctico con casos reales y ejercicios en clase con la finalidad de potencializar sus capacidades y habilidades de negociación.</a:t>
            </a:r>
          </a:p>
          <a:p>
            <a:pPr marL="0" indent="0" algn="just">
              <a:buNone/>
            </a:pPr>
            <a:r>
              <a:rPr lang="es-ES_tradnl" sz="24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OBJETIVO:</a:t>
            </a:r>
          </a:p>
          <a:p>
            <a:pPr marL="0" indent="0" algn="just">
              <a:buNone/>
            </a:pPr>
            <a:r>
              <a:rPr lang="es-ES_tradnl" sz="24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Lograr que los participantes alcancen destrezas y habilidades en el conocimiento del marco regulatorio de la Contratación Pública, mediante la utilización de herramientas metodológicas y técnicas en la ejecución de los procedimientos de contratación de bienes, servicios, obras y consultorías. </a:t>
            </a:r>
          </a:p>
          <a:p>
            <a:pPr marL="0" indent="0">
              <a:buNone/>
            </a:pPr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161283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smtClean="0"/>
              <a:t>Beneficio para los participantes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815547"/>
            <a:ext cx="11610808" cy="544664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En </a:t>
            </a:r>
            <a:r>
              <a:rPr lang="es-ES_tradnl" sz="8000" dirty="0">
                <a:solidFill>
                  <a:schemeClr val="accent2">
                    <a:lumMod val="50000"/>
                  </a:schemeClr>
                </a:solidFill>
              </a:rPr>
              <a:t>este programa el participante podrá:</a:t>
            </a:r>
          </a:p>
          <a:p>
            <a:pPr marL="0" indent="0" algn="just">
              <a:buNone/>
            </a:pP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-  Analizar</a:t>
            </a:r>
            <a:r>
              <a:rPr lang="es-ES_tradnl" sz="8000" dirty="0">
                <a:solidFill>
                  <a:schemeClr val="accent2">
                    <a:lumMod val="50000"/>
                  </a:schemeClr>
                </a:solidFill>
              </a:rPr>
              <a:t>, comprender y contar con la capacidad de aplicar la parte conceptual de la Ley de Adquisiciones y Contrataciones Pública, y la demás normativa vinculada con la adquisición de bienes, servicios, obras y </a:t>
            </a: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consultoría.</a:t>
            </a:r>
            <a:endParaRPr lang="es-ES_tradnl" sz="8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Apreciar</a:t>
            </a:r>
            <a:r>
              <a:rPr lang="es-ES_tradnl" sz="8000" dirty="0">
                <a:solidFill>
                  <a:schemeClr val="accent2">
                    <a:lumMod val="50000"/>
                  </a:schemeClr>
                </a:solidFill>
              </a:rPr>
              <a:t>, explotar y desarrollar sus cualidades innatas, así como emplear una metodología organizada, comprensible y didáctica para llevar a cabo una una buena gestión dentro de la contratación pública, con especial énfasis en preparación de ofertas.</a:t>
            </a:r>
          </a:p>
          <a:p>
            <a:pPr marL="0" indent="0" algn="just">
              <a:buNone/>
            </a:pP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Lograr </a:t>
            </a:r>
            <a:r>
              <a:rPr lang="es-ES_tradnl" sz="8000" dirty="0">
                <a:solidFill>
                  <a:schemeClr val="accent2">
                    <a:lumMod val="50000"/>
                  </a:schemeClr>
                </a:solidFill>
              </a:rPr>
              <a:t>una gestión eficiente y eficaz de los procesos de contratación pública, acorde con los requerimientos normativos y operativos, instrucciones para seguimiento de contratos.</a:t>
            </a:r>
          </a:p>
          <a:p>
            <a:pPr marL="0" indent="0" algn="just">
              <a:buNone/>
            </a:pP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- Analizar </a:t>
            </a:r>
            <a:r>
              <a:rPr lang="es-ES_tradnl" sz="8000" dirty="0">
                <a:solidFill>
                  <a:schemeClr val="accent2">
                    <a:lumMod val="50000"/>
                  </a:schemeClr>
                </a:solidFill>
              </a:rPr>
              <a:t>de manera integral la administración y fiscalización de los contratos públicos y minimizar las vulnerabilidades y riesgos en la entidad, formas de cumplimiento eficaz para evitar incumplimientos y sanciones.</a:t>
            </a:r>
          </a:p>
          <a:p>
            <a:pPr marL="0" indent="0" algn="just">
              <a:buNone/>
            </a:pP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- Interpretar </a:t>
            </a:r>
            <a:r>
              <a:rPr lang="es-ES_tradnl" sz="8000" dirty="0">
                <a:solidFill>
                  <a:schemeClr val="accent2">
                    <a:lumMod val="50000"/>
                  </a:schemeClr>
                </a:solidFill>
              </a:rPr>
              <a:t>el contenido de los actos administrativos y la solución eficaz de los </a:t>
            </a: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mismos</a:t>
            </a:r>
            <a:r>
              <a:rPr lang="es-ES_tradnl" sz="80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s-ES_tradnl" sz="8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_tradnl" sz="8000" dirty="0" smtClean="0">
                <a:solidFill>
                  <a:schemeClr val="accent2">
                    <a:lumMod val="50000"/>
                  </a:schemeClr>
                </a:solidFill>
              </a:rPr>
              <a:t>- Analizar </a:t>
            </a:r>
            <a:r>
              <a:rPr lang="es-ES_tradnl" sz="8000" dirty="0">
                <a:solidFill>
                  <a:schemeClr val="accent2">
                    <a:lumMod val="50000"/>
                  </a:schemeClr>
                </a:solidFill>
              </a:rPr>
              <a:t>y comprender los aspectos más relevantes involucrados en la auditoría de contrataciones en el sector público. </a:t>
            </a:r>
          </a:p>
          <a:p>
            <a:pPr marL="0" indent="0" algn="just">
              <a:buNone/>
            </a:pPr>
            <a:endParaRPr lang="es-SV" sz="8000" dirty="0" smtClean="0">
              <a:solidFill>
                <a:schemeClr val="accent2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 algn="just">
              <a:buNone/>
            </a:pPr>
            <a:r>
              <a:rPr lang="es-SV" sz="80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es-ES_tradnl" sz="8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				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855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smtClean="0"/>
              <a:t>CONTENIDO DEL PROGRAMA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2014330"/>
            <a:ext cx="11029615" cy="4492487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ES_tradnl" sz="2000" dirty="0" smtClean="0">
                <a:solidFill>
                  <a:schemeClr val="accent2">
                    <a:lumMod val="50000"/>
                  </a:schemeClr>
                </a:solidFill>
              </a:rPr>
              <a:t>Marco </a:t>
            </a: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jurídico de la C</a:t>
            </a:r>
            <a:r>
              <a:rPr lang="es-ES_tradnl" sz="2000" dirty="0" smtClean="0">
                <a:solidFill>
                  <a:schemeClr val="accent2">
                    <a:lumMod val="50000"/>
                  </a:schemeClr>
                </a:solidFill>
              </a:rPr>
              <a:t>ontratación Pública. Principios </a:t>
            </a: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que regulan la Contratación Pública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_tradnl" sz="2000" dirty="0" err="1" smtClean="0">
                <a:solidFill>
                  <a:schemeClr val="accent2">
                    <a:lumMod val="50000"/>
                  </a:schemeClr>
                </a:solidFill>
              </a:rPr>
              <a:t>Revisi</a:t>
            </a:r>
            <a:r>
              <a:rPr lang="es-ES" sz="2000" dirty="0" err="1" smtClean="0">
                <a:solidFill>
                  <a:schemeClr val="accent2">
                    <a:lumMod val="50000"/>
                  </a:schemeClr>
                </a:solidFill>
              </a:rPr>
              <a:t>ón</a:t>
            </a: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</a:rPr>
              <a:t> de Bases de Licitación,  Adendas y consultas sobre Términos de Referencia. </a:t>
            </a:r>
            <a:r>
              <a:rPr lang="es-ES_tradnl" sz="2000" dirty="0" smtClean="0">
                <a:solidFill>
                  <a:schemeClr val="accent2">
                    <a:lumMod val="50000"/>
                  </a:schemeClr>
                </a:solidFill>
              </a:rPr>
              <a:t>Preparación </a:t>
            </a: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de Oferta, contenido de las mismas y formas de </a:t>
            </a:r>
            <a:r>
              <a:rPr lang="es-ES_tradnl" sz="2000" dirty="0" smtClean="0">
                <a:solidFill>
                  <a:schemeClr val="accent2">
                    <a:lumMod val="50000"/>
                  </a:schemeClr>
                </a:solidFill>
              </a:rPr>
              <a:t>evaluación</a:t>
            </a:r>
            <a:endParaRPr lang="es-ES_tradnl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Derechos y obligaciones de los Ofertantes y los Contratistas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Formas de Contratación. Tipo y Régimen de Contratos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Contenido, Formalización, Ejecución y Seguimiento de los Contratos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Incumplimientos contractuales por parte de la Administración Pública y por parte de los contratistas. Efectos de la mora para las partes.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De la Cesación y Extinción de los Contratos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Infracciones y Sanciones establecidas en la Ley. </a:t>
            </a:r>
            <a:r>
              <a:rPr lang="es-ES_tradnl" sz="2000" dirty="0" smtClean="0">
                <a:solidFill>
                  <a:schemeClr val="accent2">
                    <a:lumMod val="50000"/>
                  </a:schemeClr>
                </a:solidFill>
              </a:rPr>
              <a:t> Procedimiento </a:t>
            </a: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Legal establecido para la imposición de las mismas a Funcionarios y empleados, y a </a:t>
            </a:r>
            <a:r>
              <a:rPr lang="es-ES_tradnl" sz="2000" dirty="0" smtClean="0">
                <a:solidFill>
                  <a:schemeClr val="accent2">
                    <a:lumMod val="50000"/>
                  </a:schemeClr>
                </a:solidFill>
              </a:rPr>
              <a:t>particulares</a:t>
            </a:r>
            <a:r>
              <a:rPr lang="es-ES_tradnl" sz="2000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2441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/>
              <a:t>CONTACTENOS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20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1600" dirty="0" smtClean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ANA CONCEPCI</a:t>
            </a:r>
            <a:r>
              <a:rPr lang="es-ES" sz="1600" dirty="0" smtClean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ÓN IRIAS LOZANO: </a:t>
            </a:r>
            <a:r>
              <a:rPr lang="es-ES" sz="1600" dirty="0" smtClean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  <a:hlinkClick r:id="rId2"/>
              </a:rPr>
              <a:t>cirias@interlegal.com.sv</a:t>
            </a:r>
            <a:endParaRPr lang="es-ES" sz="1600" dirty="0">
              <a:solidFill>
                <a:schemeClr val="accent2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>
              <a:buNone/>
            </a:pPr>
            <a:r>
              <a:rPr lang="es-ES" sz="1600" dirty="0" smtClean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VERONICA ALICIA QUINTEROS RIVERA: </a:t>
            </a:r>
            <a:r>
              <a:rPr lang="es-ES" sz="1600" dirty="0" smtClean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  <a:hlinkClick r:id="rId2"/>
              </a:rPr>
              <a:t>vquinteros@interlegal.com.sv</a:t>
            </a:r>
            <a:endParaRPr lang="es-ES" sz="1600" dirty="0">
              <a:solidFill>
                <a:schemeClr val="accent2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>
              <a:buNone/>
            </a:pPr>
            <a:r>
              <a:rPr lang="es-ES" sz="1600" dirty="0" smtClean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NORA MARIA AMAYA RIVAS: </a:t>
            </a:r>
            <a:r>
              <a:rPr lang="es-ES" sz="1600" dirty="0" smtClean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  <a:hlinkClick r:id="rId3"/>
              </a:rPr>
              <a:t>namaya@interlegal.com.sv</a:t>
            </a:r>
            <a:endParaRPr lang="es-ES" sz="1600" dirty="0">
              <a:solidFill>
                <a:schemeClr val="accent2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endParaRPr lang="es-ES" sz="1600" dirty="0" smtClean="0">
              <a:solidFill>
                <a:schemeClr val="accent2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endParaRPr lang="es-ES" sz="1600" dirty="0">
              <a:solidFill>
                <a:schemeClr val="accent2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2571400" lvl="8" indent="0" algn="r">
              <a:buNone/>
            </a:pPr>
            <a:r>
              <a:rPr lang="es-ES" sz="1600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								    		</a:t>
            </a:r>
            <a:r>
              <a:rPr lang="es-ES" sz="1600" dirty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	   </a:t>
            </a:r>
            <a:r>
              <a:rPr lang="es-ES" sz="1600" b="1" dirty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PASAJE FRANCISCO CAMPOS, 										ENTRE TERCERA Y SEPTIMA CALLE PONIENTE, 									            NUMERO 204, COLONIA ESCALON, 										         SAN SALVADOR, EL SALVADOR, C.A. 												           TELEFONO (503) 25573247 													www.interlegal.com.sv</a:t>
            </a:r>
          </a:p>
          <a:p>
            <a:endParaRPr lang="es-ES_tradn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6708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286</TotalTime>
  <Words>492</Words>
  <Application>Microsoft Macintosh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Century Gothic</vt:lpstr>
      <vt:lpstr>Gill Sans MT</vt:lpstr>
      <vt:lpstr>Wingdings 2</vt:lpstr>
      <vt:lpstr>Dividendo</vt:lpstr>
      <vt:lpstr>            educación legal continua</vt:lpstr>
      <vt:lpstr>EDUCACION LEGAL CONTINUA CONTRATACION  ADMINISTRATIVA</vt:lpstr>
      <vt:lpstr>Caracteristicas del programa</vt:lpstr>
      <vt:lpstr>Beneficio para los participantes</vt:lpstr>
      <vt:lpstr>CONTENIDO DEL PROGRAMA</vt:lpstr>
      <vt:lpstr>CONTACTENOS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Concepcion Irias</dc:creator>
  <cp:lastModifiedBy>Ana Concepcion Irias</cp:lastModifiedBy>
  <cp:revision>28</cp:revision>
  <cp:lastPrinted>2016-09-15T16:56:47Z</cp:lastPrinted>
  <dcterms:created xsi:type="dcterms:W3CDTF">2016-07-25T22:10:24Z</dcterms:created>
  <dcterms:modified xsi:type="dcterms:W3CDTF">2016-09-15T16:57:59Z</dcterms:modified>
</cp:coreProperties>
</file>